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9"/>
  </p:notesMasterIdLst>
  <p:sldIdLst>
    <p:sldId id="288" r:id="rId2"/>
    <p:sldId id="289" r:id="rId3"/>
    <p:sldId id="290" r:id="rId4"/>
    <p:sldId id="256" r:id="rId5"/>
    <p:sldId id="257" r:id="rId6"/>
    <p:sldId id="271" r:id="rId7"/>
    <p:sldId id="258" r:id="rId8"/>
    <p:sldId id="259" r:id="rId9"/>
    <p:sldId id="266" r:id="rId10"/>
    <p:sldId id="260" r:id="rId11"/>
    <p:sldId id="273" r:id="rId12"/>
    <p:sldId id="261" r:id="rId13"/>
    <p:sldId id="269" r:id="rId14"/>
    <p:sldId id="263" r:id="rId15"/>
    <p:sldId id="274" r:id="rId16"/>
    <p:sldId id="270" r:id="rId17"/>
    <p:sldId id="275" r:id="rId18"/>
  </p:sldIdLst>
  <p:sldSz cx="14630400" cy="8229600"/>
  <p:notesSz cx="8229600" cy="14630400"/>
  <p:embeddedFontLst>
    <p:embeddedFont>
      <p:font typeface="Arial Black" panose="020B0A04020102020204" pitchFamily="34" charset="0"/>
      <p:bold r:id="rId20"/>
    </p:embeddedFont>
    <p:embeddedFont>
      <p:font typeface="Inter"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E42"/>
    <a:srgbClr val="4E58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54342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1" y="0"/>
            <a:ext cx="14630400" cy="8229600"/>
          </a:xfrm>
          <a:prstGeom prst="rect">
            <a:avLst/>
          </a:prstGeom>
        </p:spPr>
      </p:pic>
      <p:sp>
        <p:nvSpPr>
          <p:cNvPr id="3" name="Shape 0"/>
          <p:cNvSpPr/>
          <p:nvPr/>
        </p:nvSpPr>
        <p:spPr>
          <a:xfrm>
            <a:off x="1"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6"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1" y="0"/>
            <a:ext cx="14630400" cy="8229600"/>
          </a:xfrm>
          <a:prstGeom prst="rect">
            <a:avLst/>
          </a:prstGeom>
        </p:spPr>
      </p:pic>
      <p:sp>
        <p:nvSpPr>
          <p:cNvPr id="3" name="Shape 0"/>
          <p:cNvSpPr/>
          <p:nvPr/>
        </p:nvSpPr>
        <p:spPr>
          <a:xfrm>
            <a:off x="1"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6"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1" y="0"/>
            <a:ext cx="14630400" cy="8229600"/>
          </a:xfrm>
          <a:prstGeom prst="rect">
            <a:avLst/>
          </a:prstGeom>
        </p:spPr>
      </p:pic>
      <p:sp>
        <p:nvSpPr>
          <p:cNvPr id="3" name="Shape 0"/>
          <p:cNvSpPr/>
          <p:nvPr/>
        </p:nvSpPr>
        <p:spPr>
          <a:xfrm>
            <a:off x="1"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6"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1" y="0"/>
            <a:ext cx="14630400" cy="8229600"/>
          </a:xfrm>
          <a:prstGeom prst="rect">
            <a:avLst/>
          </a:prstGeom>
        </p:spPr>
      </p:pic>
      <p:sp>
        <p:nvSpPr>
          <p:cNvPr id="3" name="Shape 0"/>
          <p:cNvSpPr/>
          <p:nvPr/>
        </p:nvSpPr>
        <p:spPr>
          <a:xfrm>
            <a:off x="1"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6"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1" y="0"/>
            <a:ext cx="14630400" cy="8229600"/>
          </a:xfrm>
          <a:prstGeom prst="rect">
            <a:avLst/>
          </a:prstGeom>
        </p:spPr>
      </p:pic>
      <p:sp>
        <p:nvSpPr>
          <p:cNvPr id="3" name="Shape 0"/>
          <p:cNvSpPr/>
          <p:nvPr/>
        </p:nvSpPr>
        <p:spPr>
          <a:xfrm>
            <a:off x="1"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6"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1" y="0"/>
            <a:ext cx="14630400" cy="8229600"/>
          </a:xfrm>
          <a:prstGeom prst="rect">
            <a:avLst/>
          </a:prstGeom>
        </p:spPr>
      </p:pic>
      <p:sp>
        <p:nvSpPr>
          <p:cNvPr id="3" name="Shape 0"/>
          <p:cNvSpPr/>
          <p:nvPr/>
        </p:nvSpPr>
        <p:spPr>
          <a:xfrm>
            <a:off x="1"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6"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1" y="0"/>
            <a:ext cx="14630400" cy="8229600"/>
          </a:xfrm>
          <a:prstGeom prst="rect">
            <a:avLst/>
          </a:prstGeom>
        </p:spPr>
      </p:pic>
      <p:sp>
        <p:nvSpPr>
          <p:cNvPr id="3" name="Shape 0"/>
          <p:cNvSpPr/>
          <p:nvPr/>
        </p:nvSpPr>
        <p:spPr>
          <a:xfrm>
            <a:off x="1"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6"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1" y="0"/>
            <a:ext cx="14630400" cy="8229600"/>
          </a:xfrm>
          <a:prstGeom prst="rect">
            <a:avLst/>
          </a:prstGeom>
        </p:spPr>
      </p:pic>
      <p:sp>
        <p:nvSpPr>
          <p:cNvPr id="3" name="Shape 0"/>
          <p:cNvSpPr/>
          <p:nvPr/>
        </p:nvSpPr>
        <p:spPr>
          <a:xfrm>
            <a:off x="1"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6"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1" y="0"/>
            <a:ext cx="14630400" cy="8229600"/>
          </a:xfrm>
          <a:prstGeom prst="rect">
            <a:avLst/>
          </a:prstGeom>
        </p:spPr>
      </p:pic>
      <p:sp>
        <p:nvSpPr>
          <p:cNvPr id="3" name="Shape 0"/>
          <p:cNvSpPr/>
          <p:nvPr/>
        </p:nvSpPr>
        <p:spPr>
          <a:xfrm>
            <a:off x="1"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6"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1" y="0"/>
            <a:ext cx="14630400" cy="8229600"/>
          </a:xfrm>
          <a:prstGeom prst="rect">
            <a:avLst/>
          </a:prstGeom>
        </p:spPr>
      </p:pic>
      <p:sp>
        <p:nvSpPr>
          <p:cNvPr id="3" name="Shape 0"/>
          <p:cNvSpPr/>
          <p:nvPr/>
        </p:nvSpPr>
        <p:spPr>
          <a:xfrm>
            <a:off x="1"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6"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22" rtl="0" eaLnBrk="1" latinLnBrk="0" hangingPunct="1">
        <a:spcBef>
          <a:spcPct val="0"/>
        </a:spcBef>
        <a:buNone/>
        <a:defRPr sz="4400" kern="1200">
          <a:solidFill>
            <a:schemeClr val="tx1"/>
          </a:solidFill>
          <a:latin typeface="+mj-lt"/>
          <a:ea typeface="+mj-ea"/>
          <a:cs typeface="+mj-cs"/>
        </a:defRPr>
      </a:lvl1pPr>
    </p:titleStyle>
    <p:bodyStyle>
      <a:lvl1pPr marL="342907" indent="-342907" algn="l" defTabSz="914422"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68" indent="-285757" algn="l" defTabSz="914422"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27" indent="-228605" algn="l" defTabSz="914422"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39" indent="-228605" algn="l" defTabSz="914422" rtl="0" eaLnBrk="1" latinLnBrk="0" hangingPunct="1">
        <a:spcBef>
          <a:spcPct val="20000"/>
        </a:spcBef>
        <a:buFont typeface="Arial" pitchFamily="34" charset="0"/>
        <a:buChar char="–"/>
        <a:defRPr sz="2001" kern="1200">
          <a:solidFill>
            <a:schemeClr val="tx1"/>
          </a:solidFill>
          <a:latin typeface="+mn-lt"/>
          <a:ea typeface="+mn-ea"/>
          <a:cs typeface="+mn-cs"/>
        </a:defRPr>
      </a:lvl4pPr>
      <a:lvl5pPr marL="2057450" indent="-228605" algn="l" defTabSz="914422" rtl="0" eaLnBrk="1" latinLnBrk="0" hangingPunct="1">
        <a:spcBef>
          <a:spcPct val="20000"/>
        </a:spcBef>
        <a:buFont typeface="Arial" pitchFamily="34" charset="0"/>
        <a:buChar char="»"/>
        <a:defRPr sz="2001" kern="1200">
          <a:solidFill>
            <a:schemeClr val="tx1"/>
          </a:solidFill>
          <a:latin typeface="+mn-lt"/>
          <a:ea typeface="+mn-ea"/>
          <a:cs typeface="+mn-cs"/>
        </a:defRPr>
      </a:lvl5pPr>
      <a:lvl6pPr marL="2514660" indent="-228605" algn="l" defTabSz="914422" rtl="0" eaLnBrk="1" latinLnBrk="0" hangingPunct="1">
        <a:spcBef>
          <a:spcPct val="20000"/>
        </a:spcBef>
        <a:buFont typeface="Arial" pitchFamily="34" charset="0"/>
        <a:buChar char="•"/>
        <a:defRPr sz="2001" kern="1200">
          <a:solidFill>
            <a:schemeClr val="tx1"/>
          </a:solidFill>
          <a:latin typeface="+mn-lt"/>
          <a:ea typeface="+mn-ea"/>
          <a:cs typeface="+mn-cs"/>
        </a:defRPr>
      </a:lvl6pPr>
      <a:lvl7pPr marL="2971871" indent="-228605" algn="l" defTabSz="914422" rtl="0" eaLnBrk="1" latinLnBrk="0" hangingPunct="1">
        <a:spcBef>
          <a:spcPct val="20000"/>
        </a:spcBef>
        <a:buFont typeface="Arial" pitchFamily="34" charset="0"/>
        <a:buChar char="•"/>
        <a:defRPr sz="2001" kern="1200">
          <a:solidFill>
            <a:schemeClr val="tx1"/>
          </a:solidFill>
          <a:latin typeface="+mn-lt"/>
          <a:ea typeface="+mn-ea"/>
          <a:cs typeface="+mn-cs"/>
        </a:defRPr>
      </a:lvl7pPr>
      <a:lvl8pPr marL="3429082" indent="-228605" algn="l" defTabSz="914422" rtl="0" eaLnBrk="1" latinLnBrk="0" hangingPunct="1">
        <a:spcBef>
          <a:spcPct val="20000"/>
        </a:spcBef>
        <a:buFont typeface="Arial" pitchFamily="34" charset="0"/>
        <a:buChar char="•"/>
        <a:defRPr sz="2001" kern="1200">
          <a:solidFill>
            <a:schemeClr val="tx1"/>
          </a:solidFill>
          <a:latin typeface="+mn-lt"/>
          <a:ea typeface="+mn-ea"/>
          <a:cs typeface="+mn-cs"/>
        </a:defRPr>
      </a:lvl8pPr>
      <a:lvl9pPr marL="3886294" indent="-228605" algn="l" defTabSz="914422" rtl="0" eaLnBrk="1" latinLnBrk="0" hangingPunct="1">
        <a:spcBef>
          <a:spcPct val="20000"/>
        </a:spcBef>
        <a:buFont typeface="Arial" pitchFamily="34" charset="0"/>
        <a:buChar char="•"/>
        <a:defRPr sz="2001" kern="1200">
          <a:solidFill>
            <a:schemeClr val="tx1"/>
          </a:solidFill>
          <a:latin typeface="+mn-lt"/>
          <a:ea typeface="+mn-ea"/>
          <a:cs typeface="+mn-cs"/>
        </a:defRPr>
      </a:lvl9pPr>
    </p:bodyStyle>
    <p:otherStyle>
      <a:defPPr>
        <a:defRPr lang="en-US"/>
      </a:defPPr>
      <a:lvl1pPr marL="0" algn="l" defTabSz="914422" rtl="0" eaLnBrk="1" latinLnBrk="0" hangingPunct="1">
        <a:defRPr sz="1800" kern="1200">
          <a:solidFill>
            <a:schemeClr val="tx1"/>
          </a:solidFill>
          <a:latin typeface="+mn-lt"/>
          <a:ea typeface="+mn-ea"/>
          <a:cs typeface="+mn-cs"/>
        </a:defRPr>
      </a:lvl1pPr>
      <a:lvl2pPr marL="457211" algn="l" defTabSz="914422" rtl="0" eaLnBrk="1" latinLnBrk="0" hangingPunct="1">
        <a:defRPr sz="1800" kern="1200">
          <a:solidFill>
            <a:schemeClr val="tx1"/>
          </a:solidFill>
          <a:latin typeface="+mn-lt"/>
          <a:ea typeface="+mn-ea"/>
          <a:cs typeface="+mn-cs"/>
        </a:defRPr>
      </a:lvl2pPr>
      <a:lvl3pPr marL="914422" algn="l" defTabSz="914422" rtl="0" eaLnBrk="1" latinLnBrk="0" hangingPunct="1">
        <a:defRPr sz="1800" kern="1200">
          <a:solidFill>
            <a:schemeClr val="tx1"/>
          </a:solidFill>
          <a:latin typeface="+mn-lt"/>
          <a:ea typeface="+mn-ea"/>
          <a:cs typeface="+mn-cs"/>
        </a:defRPr>
      </a:lvl3pPr>
      <a:lvl4pPr marL="1371632" algn="l" defTabSz="914422" rtl="0" eaLnBrk="1" latinLnBrk="0" hangingPunct="1">
        <a:defRPr sz="1800" kern="1200">
          <a:solidFill>
            <a:schemeClr val="tx1"/>
          </a:solidFill>
          <a:latin typeface="+mn-lt"/>
          <a:ea typeface="+mn-ea"/>
          <a:cs typeface="+mn-cs"/>
        </a:defRPr>
      </a:lvl4pPr>
      <a:lvl5pPr marL="1828844" algn="l" defTabSz="914422" rtl="0" eaLnBrk="1" latinLnBrk="0" hangingPunct="1">
        <a:defRPr sz="1800" kern="1200">
          <a:solidFill>
            <a:schemeClr val="tx1"/>
          </a:solidFill>
          <a:latin typeface="+mn-lt"/>
          <a:ea typeface="+mn-ea"/>
          <a:cs typeface="+mn-cs"/>
        </a:defRPr>
      </a:lvl5pPr>
      <a:lvl6pPr marL="2286055" algn="l" defTabSz="914422" rtl="0" eaLnBrk="1" latinLnBrk="0" hangingPunct="1">
        <a:defRPr sz="1800" kern="1200">
          <a:solidFill>
            <a:schemeClr val="tx1"/>
          </a:solidFill>
          <a:latin typeface="+mn-lt"/>
          <a:ea typeface="+mn-ea"/>
          <a:cs typeface="+mn-cs"/>
        </a:defRPr>
      </a:lvl6pPr>
      <a:lvl7pPr marL="2743266" algn="l" defTabSz="914422" rtl="0" eaLnBrk="1" latinLnBrk="0" hangingPunct="1">
        <a:defRPr sz="1800" kern="1200">
          <a:solidFill>
            <a:schemeClr val="tx1"/>
          </a:solidFill>
          <a:latin typeface="+mn-lt"/>
          <a:ea typeface="+mn-ea"/>
          <a:cs typeface="+mn-cs"/>
        </a:defRPr>
      </a:lvl7pPr>
      <a:lvl8pPr marL="3200476" algn="l" defTabSz="914422" rtl="0" eaLnBrk="1" latinLnBrk="0" hangingPunct="1">
        <a:defRPr sz="1800" kern="1200">
          <a:solidFill>
            <a:schemeClr val="tx1"/>
          </a:solidFill>
          <a:latin typeface="+mn-lt"/>
          <a:ea typeface="+mn-ea"/>
          <a:cs typeface="+mn-cs"/>
        </a:defRPr>
      </a:lvl8pPr>
      <a:lvl9pPr marL="3657687" algn="l" defTabSz="91442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hyperlink" Target="https://gopika000-tech.github.io/Digital-Portfolio/" TargetMode="External"/><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hyperlink" Target="https://github.com/gopika000-tech/Digital-Portfolio"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EE5BDC-9501-986C-3E41-93E613D34FEA}"/>
              </a:ext>
            </a:extLst>
          </p:cNvPr>
          <p:cNvSpPr txBox="1"/>
          <p:nvPr/>
        </p:nvSpPr>
        <p:spPr>
          <a:xfrm>
            <a:off x="4750419" y="335722"/>
            <a:ext cx="4638907" cy="795218"/>
          </a:xfrm>
          <a:prstGeom prst="rect">
            <a:avLst/>
          </a:prstGeom>
          <a:noFill/>
        </p:spPr>
        <p:txBody>
          <a:bodyPr wrap="square">
            <a:spAutoFit/>
          </a:bodyPr>
          <a:lstStyle/>
          <a:p>
            <a:pPr>
              <a:lnSpc>
                <a:spcPts val="5851"/>
              </a:lnSpc>
            </a:pPr>
            <a:r>
              <a:rPr lang="en-US" sz="4000" b="1" dirty="0">
                <a:solidFill>
                  <a:srgbClr val="FF8AAF"/>
                </a:solidFill>
                <a:latin typeface="Petrona Bold" pitchFamily="34" charset="0"/>
                <a:ea typeface="Petrona Bold" pitchFamily="34" charset="-122"/>
              </a:rPr>
              <a:t>DIGITAL PORTFOLIO</a:t>
            </a:r>
            <a:endParaRPr lang="en-US" sz="4000" dirty="0"/>
          </a:p>
        </p:txBody>
      </p:sp>
      <p:sp>
        <p:nvSpPr>
          <p:cNvPr id="5" name="TextBox 4">
            <a:extLst>
              <a:ext uri="{FF2B5EF4-FFF2-40B4-BE49-F238E27FC236}">
                <a16:creationId xmlns:a16="http://schemas.microsoft.com/office/drawing/2014/main" id="{E44F1200-2691-5DFB-D56E-2615FCEC9B1B}"/>
              </a:ext>
            </a:extLst>
          </p:cNvPr>
          <p:cNvSpPr txBox="1"/>
          <p:nvPr/>
        </p:nvSpPr>
        <p:spPr>
          <a:xfrm>
            <a:off x="1226634" y="2163048"/>
            <a:ext cx="12467064" cy="3903504"/>
          </a:xfrm>
          <a:prstGeom prst="rect">
            <a:avLst/>
          </a:prstGeom>
          <a:noFill/>
        </p:spPr>
        <p:txBody>
          <a:bodyPr wrap="square">
            <a:spAutoFit/>
          </a:bodyPr>
          <a:lstStyle/>
          <a:p>
            <a:pPr>
              <a:lnSpc>
                <a:spcPct val="150000"/>
              </a:lnSpc>
            </a:pPr>
            <a:r>
              <a:rPr lang="en-US" sz="2800" dirty="0">
                <a:solidFill>
                  <a:schemeClr val="bg1"/>
                </a:solidFill>
              </a:rPr>
              <a:t>Name: Gopika S</a:t>
            </a:r>
          </a:p>
          <a:p>
            <a:pPr>
              <a:lnSpc>
                <a:spcPct val="150000"/>
              </a:lnSpc>
            </a:pPr>
            <a:r>
              <a:rPr lang="en-US" sz="2800" dirty="0">
                <a:solidFill>
                  <a:schemeClr val="bg1"/>
                </a:solidFill>
              </a:rPr>
              <a:t>Register Number: 22924uo9014</a:t>
            </a:r>
          </a:p>
          <a:p>
            <a:pPr>
              <a:lnSpc>
                <a:spcPct val="150000"/>
              </a:lnSpc>
            </a:pPr>
            <a:r>
              <a:rPr lang="en-US" sz="2800" dirty="0">
                <a:solidFill>
                  <a:schemeClr val="bg1"/>
                </a:solidFill>
              </a:rPr>
              <a:t>Naan Mudhalvan ID: 6C13B773057F030874241F72AC</a:t>
            </a:r>
          </a:p>
          <a:p>
            <a:pPr>
              <a:lnSpc>
                <a:spcPct val="150000"/>
              </a:lnSpc>
            </a:pPr>
            <a:r>
              <a:rPr lang="en-US" sz="2800" dirty="0">
                <a:solidFill>
                  <a:schemeClr val="bg1"/>
                </a:solidFill>
              </a:rPr>
              <a:t>Department: BCA (Bachelor of Computer Application)</a:t>
            </a:r>
          </a:p>
          <a:p>
            <a:pPr>
              <a:lnSpc>
                <a:spcPct val="150000"/>
              </a:lnSpc>
            </a:pPr>
            <a:r>
              <a:rPr lang="en-US" sz="2800" dirty="0">
                <a:solidFill>
                  <a:schemeClr val="bg1"/>
                </a:solidFill>
              </a:rPr>
              <a:t>College: Sri Bharathi Women’s arts and Science College</a:t>
            </a:r>
            <a:br>
              <a:rPr lang="en-US" sz="2800" dirty="0">
                <a:solidFill>
                  <a:schemeClr val="bg1"/>
                </a:solidFill>
              </a:rPr>
            </a:br>
            <a:r>
              <a:rPr lang="en-US" sz="2800" dirty="0">
                <a:solidFill>
                  <a:schemeClr val="bg1"/>
                </a:solidFill>
              </a:rPr>
              <a:t>University: Thiruvalluvar University </a:t>
            </a:r>
          </a:p>
        </p:txBody>
      </p:sp>
      <p:sp>
        <p:nvSpPr>
          <p:cNvPr id="6" name="Rectangle 5">
            <a:extLst>
              <a:ext uri="{FF2B5EF4-FFF2-40B4-BE49-F238E27FC236}">
                <a16:creationId xmlns:a16="http://schemas.microsoft.com/office/drawing/2014/main" id="{6F16C702-95D1-C346-428A-914E846BAF19}"/>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740239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77242" y="1670039"/>
            <a:ext cx="8989457" cy="728783"/>
          </a:xfrm>
          <a:prstGeom prst="rect">
            <a:avLst/>
          </a:prstGeom>
          <a:noFill/>
          <a:ln/>
        </p:spPr>
        <p:txBody>
          <a:bodyPr wrap="none" lIns="0" tIns="0" rIns="0" bIns="0" rtlCol="0" anchor="t"/>
          <a:lstStyle/>
          <a:p>
            <a:pPr>
              <a:lnSpc>
                <a:spcPts val="5701"/>
              </a:lnSpc>
            </a:pPr>
            <a:r>
              <a:rPr lang="en-US" sz="4551" b="1" dirty="0">
                <a:solidFill>
                  <a:srgbClr val="FF8AAF"/>
                </a:solidFill>
                <a:latin typeface="Petrona Bold" pitchFamily="34" charset="0"/>
                <a:ea typeface="Petrona Bold" pitchFamily="34" charset="-122"/>
                <a:cs typeface="Petrona Bold" pitchFamily="34" charset="-120"/>
              </a:rPr>
              <a:t>Features and Functionality</a:t>
            </a:r>
            <a:endParaRPr lang="en-US" sz="4551" dirty="0"/>
          </a:p>
        </p:txBody>
      </p:sp>
      <p:sp>
        <p:nvSpPr>
          <p:cNvPr id="8" name="Rectangle 7">
            <a:extLst>
              <a:ext uri="{FF2B5EF4-FFF2-40B4-BE49-F238E27FC236}">
                <a16:creationId xmlns:a16="http://schemas.microsoft.com/office/drawing/2014/main" id="{3334D1F9-5591-EDB1-F105-BC7D37BBE27C}"/>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68BD3DB8-EAD7-E432-9A80-8FF88929A909}"/>
              </a:ext>
            </a:extLst>
          </p:cNvPr>
          <p:cNvSpPr txBox="1"/>
          <p:nvPr/>
        </p:nvSpPr>
        <p:spPr>
          <a:xfrm>
            <a:off x="777242" y="2620536"/>
            <a:ext cx="11508059" cy="3359061"/>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IN" sz="2400" b="1" dirty="0">
                <a:solidFill>
                  <a:schemeClr val="bg1"/>
                </a:solidFill>
              </a:rPr>
              <a:t>Text Generator</a:t>
            </a:r>
            <a:r>
              <a:rPr lang="en-IN" sz="2400" dirty="0">
                <a:solidFill>
                  <a:schemeClr val="bg1"/>
                </a:solidFill>
              </a:rPr>
              <a:t> – Articles, poetry, or summaries</a:t>
            </a:r>
          </a:p>
          <a:p>
            <a:pPr marL="342900" indent="-342900">
              <a:lnSpc>
                <a:spcPct val="150000"/>
              </a:lnSpc>
              <a:buFont typeface="Arial" panose="020B0604020202020204" pitchFamily="34" charset="0"/>
              <a:buChar char="•"/>
            </a:pPr>
            <a:r>
              <a:rPr lang="en-IN" sz="2400" b="1" dirty="0">
                <a:solidFill>
                  <a:schemeClr val="bg1"/>
                </a:solidFill>
              </a:rPr>
              <a:t>Image Generator</a:t>
            </a:r>
            <a:r>
              <a:rPr lang="en-IN" sz="2400" dirty="0">
                <a:solidFill>
                  <a:schemeClr val="bg1"/>
                </a:solidFill>
              </a:rPr>
              <a:t> – Art, logos, product designs</a:t>
            </a:r>
          </a:p>
          <a:p>
            <a:pPr marL="342900" indent="-342900">
              <a:lnSpc>
                <a:spcPct val="150000"/>
              </a:lnSpc>
              <a:buFont typeface="Arial" panose="020B0604020202020204" pitchFamily="34" charset="0"/>
              <a:buChar char="•"/>
            </a:pPr>
            <a:r>
              <a:rPr lang="en-IN" sz="2400" b="1" dirty="0">
                <a:solidFill>
                  <a:schemeClr val="bg1"/>
                </a:solidFill>
              </a:rPr>
              <a:t>Code Assistant</a:t>
            </a:r>
            <a:r>
              <a:rPr lang="en-IN" sz="2400" dirty="0">
                <a:solidFill>
                  <a:schemeClr val="bg1"/>
                </a:solidFill>
              </a:rPr>
              <a:t> – Suggests and fixes code</a:t>
            </a:r>
          </a:p>
          <a:p>
            <a:pPr marL="342900" indent="-342900">
              <a:lnSpc>
                <a:spcPct val="150000"/>
              </a:lnSpc>
              <a:buFont typeface="Arial" panose="020B0604020202020204" pitchFamily="34" charset="0"/>
              <a:buChar char="•"/>
            </a:pPr>
            <a:r>
              <a:rPr lang="en-IN" sz="2400" b="1" dirty="0">
                <a:solidFill>
                  <a:schemeClr val="bg1"/>
                </a:solidFill>
              </a:rPr>
              <a:t>AI Chatbot</a:t>
            </a:r>
            <a:r>
              <a:rPr lang="en-IN" sz="2400" dirty="0">
                <a:solidFill>
                  <a:schemeClr val="bg1"/>
                </a:solidFill>
              </a:rPr>
              <a:t> – Contextual conversations</a:t>
            </a:r>
          </a:p>
          <a:p>
            <a:pPr marL="342900" indent="-342900">
              <a:lnSpc>
                <a:spcPct val="150000"/>
              </a:lnSpc>
              <a:buFont typeface="Arial" panose="020B0604020202020204" pitchFamily="34" charset="0"/>
              <a:buChar char="•"/>
            </a:pPr>
            <a:r>
              <a:rPr lang="en-IN" sz="2400" b="1" dirty="0">
                <a:solidFill>
                  <a:schemeClr val="bg1"/>
                </a:solidFill>
              </a:rPr>
              <a:t>Content Personalization</a:t>
            </a:r>
            <a:r>
              <a:rPr lang="en-IN" sz="2400" dirty="0">
                <a:solidFill>
                  <a:schemeClr val="bg1"/>
                </a:solidFill>
              </a:rPr>
              <a:t> – Tailored results for each user</a:t>
            </a:r>
          </a:p>
          <a:p>
            <a:pPr>
              <a:lnSpc>
                <a:spcPct val="150000"/>
              </a:lnSpc>
            </a:pPr>
            <a:endParaRPr lang="en-IN" sz="2400"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451624" y="739838"/>
            <a:ext cx="10553105" cy="744260"/>
          </a:xfrm>
          <a:prstGeom prst="rect">
            <a:avLst/>
          </a:prstGeom>
          <a:noFill/>
          <a:ln/>
        </p:spPr>
        <p:txBody>
          <a:bodyPr wrap="none" lIns="0" tIns="0" rIns="0" bIns="0" rtlCol="0" anchor="t"/>
          <a:lstStyle/>
          <a:p>
            <a:pPr marL="0" indent="0" algn="l">
              <a:lnSpc>
                <a:spcPts val="5850"/>
              </a:lnSpc>
              <a:buNone/>
            </a:pPr>
            <a:r>
              <a:rPr lang="en-US" sz="4650" b="1" dirty="0">
                <a:solidFill>
                  <a:srgbClr val="FF90A5"/>
                </a:solidFill>
                <a:latin typeface="Petrona Bold" pitchFamily="34" charset="0"/>
                <a:ea typeface="Petrona Bold" pitchFamily="34" charset="-122"/>
              </a:rPr>
              <a:t>Results and Screenshots</a:t>
            </a:r>
            <a:endParaRPr lang="en-US" sz="4650" dirty="0"/>
          </a:p>
        </p:txBody>
      </p:sp>
      <p:sp>
        <p:nvSpPr>
          <p:cNvPr id="21" name="Rectangle 20">
            <a:extLst>
              <a:ext uri="{FF2B5EF4-FFF2-40B4-BE49-F238E27FC236}">
                <a16:creationId xmlns:a16="http://schemas.microsoft.com/office/drawing/2014/main" id="{8C457DAF-AB43-D802-AD12-8EA36775F671}"/>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2" name="Picture 21">
            <a:extLst>
              <a:ext uri="{FF2B5EF4-FFF2-40B4-BE49-F238E27FC236}">
                <a16:creationId xmlns:a16="http://schemas.microsoft.com/office/drawing/2014/main" id="{E3159692-89AC-C091-DA57-477ABBBD89D7}"/>
              </a:ext>
            </a:extLst>
          </p:cNvPr>
          <p:cNvPicPr>
            <a:picLocks noChangeAspect="1"/>
          </p:cNvPicPr>
          <p:nvPr/>
        </p:nvPicPr>
        <p:blipFill>
          <a:blip r:embed="rId3"/>
          <a:stretch>
            <a:fillRect/>
          </a:stretch>
        </p:blipFill>
        <p:spPr>
          <a:xfrm>
            <a:off x="451624" y="1541732"/>
            <a:ext cx="13727152" cy="596111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37190" y="307115"/>
            <a:ext cx="12523589" cy="744260"/>
          </a:xfrm>
          <a:prstGeom prst="rect">
            <a:avLst/>
          </a:prstGeom>
          <a:noFill/>
          <a:ln/>
        </p:spPr>
        <p:txBody>
          <a:bodyPr wrap="none" lIns="0" tIns="0" rIns="0" bIns="0" rtlCol="0" anchor="t"/>
          <a:lstStyle/>
          <a:p>
            <a:pPr>
              <a:lnSpc>
                <a:spcPts val="5851"/>
              </a:lnSpc>
            </a:pPr>
            <a:r>
              <a:rPr lang="en-US" sz="4651" b="1" dirty="0">
                <a:solidFill>
                  <a:srgbClr val="FF8AAF"/>
                </a:solidFill>
                <a:latin typeface="Petrona Bold" pitchFamily="34" charset="0"/>
                <a:ea typeface="Petrona Bold" pitchFamily="34" charset="-122"/>
                <a:cs typeface="Petrona Bold" pitchFamily="34" charset="-120"/>
              </a:rPr>
              <a:t>Results and Screenshots</a:t>
            </a:r>
            <a:endParaRPr lang="en-US" sz="4651" dirty="0"/>
          </a:p>
        </p:txBody>
      </p:sp>
      <p:pic>
        <p:nvPicPr>
          <p:cNvPr id="14" name="Picture 13">
            <a:extLst>
              <a:ext uri="{FF2B5EF4-FFF2-40B4-BE49-F238E27FC236}">
                <a16:creationId xmlns:a16="http://schemas.microsoft.com/office/drawing/2014/main" id="{B5E9D9B6-2B91-2D5E-51FA-649FEC0765E5}"/>
              </a:ext>
            </a:extLst>
          </p:cNvPr>
          <p:cNvPicPr>
            <a:picLocks noChangeAspect="1"/>
          </p:cNvPicPr>
          <p:nvPr/>
        </p:nvPicPr>
        <p:blipFill>
          <a:blip r:embed="rId3"/>
          <a:stretch>
            <a:fillRect/>
          </a:stretch>
        </p:blipFill>
        <p:spPr>
          <a:xfrm>
            <a:off x="437190" y="1393902"/>
            <a:ext cx="13756020" cy="640758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22927" y="564594"/>
            <a:ext cx="7090053" cy="673656"/>
          </a:xfrm>
          <a:prstGeom prst="rect">
            <a:avLst/>
          </a:prstGeom>
          <a:noFill/>
          <a:ln/>
        </p:spPr>
        <p:txBody>
          <a:bodyPr wrap="none" lIns="0" tIns="0" rIns="0" bIns="0" rtlCol="0" anchor="t"/>
          <a:lstStyle/>
          <a:p>
            <a:pPr marL="0" indent="0" algn="l">
              <a:lnSpc>
                <a:spcPts val="5300"/>
              </a:lnSpc>
              <a:buNone/>
            </a:pPr>
            <a:r>
              <a:rPr lang="en-US" sz="4200" b="1" dirty="0">
                <a:solidFill>
                  <a:srgbClr val="FF8AAF"/>
                </a:solidFill>
                <a:latin typeface="Petrona Bold" pitchFamily="34" charset="0"/>
                <a:ea typeface="Petrona Bold" pitchFamily="34" charset="-122"/>
              </a:rPr>
              <a:t>Results and Screenshots</a:t>
            </a:r>
            <a:endParaRPr lang="en-US" sz="4200" dirty="0"/>
          </a:p>
        </p:txBody>
      </p:sp>
      <p:sp>
        <p:nvSpPr>
          <p:cNvPr id="7" name="Rectangle 6">
            <a:extLst>
              <a:ext uri="{FF2B5EF4-FFF2-40B4-BE49-F238E27FC236}">
                <a16:creationId xmlns:a16="http://schemas.microsoft.com/office/drawing/2014/main" id="{BA0785E2-CB8C-97E3-7CB9-6E835BA1C72E}"/>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C71EECE7-82C3-D7CF-986C-18E587B61F2C}"/>
              </a:ext>
            </a:extLst>
          </p:cNvPr>
          <p:cNvPicPr>
            <a:picLocks noChangeAspect="1"/>
          </p:cNvPicPr>
          <p:nvPr/>
        </p:nvPicPr>
        <p:blipFill>
          <a:blip r:embed="rId3"/>
          <a:stretch>
            <a:fillRect/>
          </a:stretch>
        </p:blipFill>
        <p:spPr>
          <a:xfrm>
            <a:off x="522927" y="1642717"/>
            <a:ext cx="13584546" cy="494416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342628" y="308050"/>
            <a:ext cx="9997679" cy="744260"/>
          </a:xfrm>
          <a:prstGeom prst="rect">
            <a:avLst/>
          </a:prstGeom>
          <a:noFill/>
          <a:ln/>
        </p:spPr>
        <p:txBody>
          <a:bodyPr wrap="none" lIns="0" tIns="0" rIns="0" bIns="0" rtlCol="0" anchor="t"/>
          <a:lstStyle/>
          <a:p>
            <a:pPr>
              <a:lnSpc>
                <a:spcPts val="5851"/>
              </a:lnSpc>
            </a:pPr>
            <a:r>
              <a:rPr lang="en-US" sz="4651" b="1" dirty="0">
                <a:solidFill>
                  <a:srgbClr val="FF8AAF"/>
                </a:solidFill>
                <a:latin typeface="Petrona Bold" pitchFamily="34" charset="0"/>
                <a:ea typeface="Petrona Bold" pitchFamily="34" charset="-122"/>
                <a:cs typeface="Petrona Bold" pitchFamily="34" charset="-120"/>
              </a:rPr>
              <a:t>Results and Conclusions</a:t>
            </a:r>
            <a:endParaRPr lang="en-US" sz="4651" dirty="0"/>
          </a:p>
        </p:txBody>
      </p:sp>
      <p:sp>
        <p:nvSpPr>
          <p:cNvPr id="14" name="Rectangle 13">
            <a:extLst>
              <a:ext uri="{FF2B5EF4-FFF2-40B4-BE49-F238E27FC236}">
                <a16:creationId xmlns:a16="http://schemas.microsoft.com/office/drawing/2014/main" id="{1C3DCE56-3B76-DB86-72A1-346F98156B68}"/>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 name="Picture 14">
            <a:extLst>
              <a:ext uri="{FF2B5EF4-FFF2-40B4-BE49-F238E27FC236}">
                <a16:creationId xmlns:a16="http://schemas.microsoft.com/office/drawing/2014/main" id="{59B3CF20-50E1-9433-EFA9-4D7EE181BB85}"/>
              </a:ext>
            </a:extLst>
          </p:cNvPr>
          <p:cNvPicPr>
            <a:picLocks noChangeAspect="1"/>
          </p:cNvPicPr>
          <p:nvPr/>
        </p:nvPicPr>
        <p:blipFill>
          <a:blip r:embed="rId3"/>
          <a:stretch>
            <a:fillRect/>
          </a:stretch>
        </p:blipFill>
        <p:spPr>
          <a:xfrm>
            <a:off x="342628" y="1286486"/>
            <a:ext cx="13945143" cy="678274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0979" y="248657"/>
            <a:ext cx="9015770" cy="742117"/>
          </a:xfrm>
          <a:prstGeom prst="rect">
            <a:avLst/>
          </a:prstGeom>
          <a:noFill/>
          <a:ln/>
        </p:spPr>
        <p:txBody>
          <a:bodyPr wrap="none" lIns="0" tIns="0" rIns="0" bIns="0" rtlCol="0" anchor="t"/>
          <a:lstStyle/>
          <a:p>
            <a:pPr marL="0" indent="0" algn="l">
              <a:lnSpc>
                <a:spcPts val="5800"/>
              </a:lnSpc>
              <a:buNone/>
            </a:pPr>
            <a:r>
              <a:rPr lang="en-US" sz="4650" b="1" dirty="0">
                <a:solidFill>
                  <a:srgbClr val="FF8AAF"/>
                </a:solidFill>
                <a:latin typeface="Petrona Bold" pitchFamily="34" charset="0"/>
                <a:ea typeface="Petrona Bold" pitchFamily="34" charset="-122"/>
                <a:cs typeface="Petrona Bold" pitchFamily="34" charset="-120"/>
              </a:rPr>
              <a:t>Results and Screenshots</a:t>
            </a:r>
            <a:endParaRPr lang="en-US" sz="4650" dirty="0"/>
          </a:p>
        </p:txBody>
      </p:sp>
      <p:sp>
        <p:nvSpPr>
          <p:cNvPr id="16" name="Rectangle 15">
            <a:extLst>
              <a:ext uri="{FF2B5EF4-FFF2-40B4-BE49-F238E27FC236}">
                <a16:creationId xmlns:a16="http://schemas.microsoft.com/office/drawing/2014/main" id="{753D2957-3AC2-4B85-30D7-F3628345EC23}"/>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9" name="Picture 18">
            <a:extLst>
              <a:ext uri="{FF2B5EF4-FFF2-40B4-BE49-F238E27FC236}">
                <a16:creationId xmlns:a16="http://schemas.microsoft.com/office/drawing/2014/main" id="{599D2476-BA62-EC9E-EA90-A9089819A773}"/>
              </a:ext>
            </a:extLst>
          </p:cNvPr>
          <p:cNvPicPr>
            <a:picLocks noChangeAspect="1"/>
          </p:cNvPicPr>
          <p:nvPr/>
        </p:nvPicPr>
        <p:blipFill>
          <a:blip r:embed="rId3"/>
          <a:stretch>
            <a:fillRect/>
          </a:stretch>
        </p:blipFill>
        <p:spPr>
          <a:xfrm>
            <a:off x="360979" y="1232191"/>
            <a:ext cx="13908441" cy="673511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48824" y="255563"/>
            <a:ext cx="11207948" cy="744260"/>
          </a:xfrm>
          <a:prstGeom prst="rect">
            <a:avLst/>
          </a:prstGeom>
          <a:noFill/>
          <a:ln/>
        </p:spPr>
        <p:txBody>
          <a:bodyPr wrap="none" lIns="0" tIns="0" rIns="0" bIns="0" rtlCol="0" anchor="t"/>
          <a:lstStyle/>
          <a:p>
            <a:pPr marL="0" indent="0" algn="l">
              <a:lnSpc>
                <a:spcPts val="5850"/>
              </a:lnSpc>
              <a:buNone/>
            </a:pPr>
            <a:r>
              <a:rPr lang="en-US" sz="4650" b="1" dirty="0">
                <a:solidFill>
                  <a:srgbClr val="FF8AAF"/>
                </a:solidFill>
                <a:latin typeface="Petrona Bold" pitchFamily="34" charset="0"/>
                <a:ea typeface="Petrona Bold" pitchFamily="34" charset="-122"/>
                <a:cs typeface="Petrona Bold" pitchFamily="34" charset="-120"/>
              </a:rPr>
              <a:t>Conclusion</a:t>
            </a:r>
            <a:endParaRPr lang="en-US" sz="4650" dirty="0"/>
          </a:p>
        </p:txBody>
      </p:sp>
      <p:sp>
        <p:nvSpPr>
          <p:cNvPr id="19" name="Rectangle 18">
            <a:extLst>
              <a:ext uri="{FF2B5EF4-FFF2-40B4-BE49-F238E27FC236}">
                <a16:creationId xmlns:a16="http://schemas.microsoft.com/office/drawing/2014/main" id="{1DEFEA4F-B35A-EEA4-6892-F561D784EFBE}"/>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09026B79-4476-81BE-1C9B-7CA513CC7FF9}"/>
              </a:ext>
            </a:extLst>
          </p:cNvPr>
          <p:cNvSpPr txBox="1"/>
          <p:nvPr/>
        </p:nvSpPr>
        <p:spPr>
          <a:xfrm>
            <a:off x="648824" y="1033277"/>
            <a:ext cx="13660244" cy="4467057"/>
          </a:xfrm>
          <a:prstGeom prst="rect">
            <a:avLst/>
          </a:prstGeom>
          <a:noFill/>
        </p:spPr>
        <p:txBody>
          <a:bodyPr wrap="square" rtlCol="0">
            <a:spAutoFit/>
          </a:bodyPr>
          <a:lstStyle/>
          <a:p>
            <a:pPr>
              <a:lnSpc>
                <a:spcPct val="150000"/>
              </a:lnSpc>
            </a:pPr>
            <a:r>
              <a:rPr lang="en-US" sz="2400" dirty="0">
                <a:solidFill>
                  <a:schemeClr val="bg1"/>
                </a:solidFill>
              </a:rPr>
              <a:t>Generative AI is rapidly transforming the way we create and interact with technology by enabling machines to produce human-like text, images, music, and even code. It not only enhances creativity but also improves productivity by reducing the time taken to move from an idea to a final output. From personalized learning and medical research to design, entertainment, and business applications, Generative AI is opening up opportunities across diverse industries. However, while it brings immense potential, it also raises challenges related to ethics, bias, and misuse that must be carefully addressed. With responsible development and deployment, Generative AI will continue to evolve as a powerful tool that bridges imagination and innovation, shaping the future of work and creativity.</a:t>
            </a:r>
          </a:p>
        </p:txBody>
      </p:sp>
      <p:sp>
        <p:nvSpPr>
          <p:cNvPr id="22" name="TextBox 21">
            <a:extLst>
              <a:ext uri="{FF2B5EF4-FFF2-40B4-BE49-F238E27FC236}">
                <a16:creationId xmlns:a16="http://schemas.microsoft.com/office/drawing/2014/main" id="{1C44B7D7-8A65-F5F7-799B-537839EC7BB5}"/>
              </a:ext>
            </a:extLst>
          </p:cNvPr>
          <p:cNvSpPr txBox="1"/>
          <p:nvPr/>
        </p:nvSpPr>
        <p:spPr>
          <a:xfrm>
            <a:off x="648824" y="6741201"/>
            <a:ext cx="7315200" cy="880369"/>
          </a:xfrm>
          <a:prstGeom prst="rect">
            <a:avLst/>
          </a:prstGeom>
          <a:noFill/>
        </p:spPr>
        <p:txBody>
          <a:bodyPr wrap="square">
            <a:spAutoFit/>
          </a:bodyPr>
          <a:lstStyle/>
          <a:p>
            <a:pPr>
              <a:lnSpc>
                <a:spcPct val="150000"/>
              </a:lnSpc>
            </a:pPr>
            <a:r>
              <a:rPr lang="en-US" dirty="0">
                <a:solidFill>
                  <a:schemeClr val="bg1"/>
                </a:solidFill>
              </a:rPr>
              <a:t>Live Link: </a:t>
            </a:r>
            <a:r>
              <a:rPr lang="en-US" dirty="0">
                <a:solidFill>
                  <a:schemeClr val="bg1"/>
                </a:solidFill>
                <a:hlinkClick r:id="rId3"/>
              </a:rPr>
              <a:t>https://gopika000-tech.github.io/Digital-Portfolio/</a:t>
            </a:r>
            <a:endParaRPr lang="en-US" dirty="0">
              <a:solidFill>
                <a:schemeClr val="bg1"/>
              </a:solidFill>
            </a:endParaRPr>
          </a:p>
          <a:p>
            <a:pPr>
              <a:lnSpc>
                <a:spcPct val="150000"/>
              </a:lnSpc>
            </a:pPr>
            <a:r>
              <a:rPr lang="en-US" dirty="0">
                <a:solidFill>
                  <a:schemeClr val="bg1"/>
                </a:solidFill>
              </a:rPr>
              <a:t>GitHub Repo: </a:t>
            </a:r>
            <a:r>
              <a:rPr lang="en-US" dirty="0">
                <a:solidFill>
                  <a:schemeClr val="bg1"/>
                </a:solidFill>
                <a:hlinkClick r:id="rId4"/>
              </a:rPr>
              <a:t>https://github.com/gopika000-tech/Digital-Portfolio</a:t>
            </a:r>
            <a:endParaRPr lang="en-IN" dirty="0">
              <a:solidFill>
                <a:schemeClr val="bg1"/>
              </a:solidFill>
            </a:endParaRPr>
          </a:p>
        </p:txBody>
      </p:sp>
      <p:sp>
        <p:nvSpPr>
          <p:cNvPr id="24" name="TextBox 23">
            <a:extLst>
              <a:ext uri="{FF2B5EF4-FFF2-40B4-BE49-F238E27FC236}">
                <a16:creationId xmlns:a16="http://schemas.microsoft.com/office/drawing/2014/main" id="{FC22FEE3-B341-5EA5-0278-CFAEA1651561}"/>
              </a:ext>
            </a:extLst>
          </p:cNvPr>
          <p:cNvSpPr txBox="1"/>
          <p:nvPr/>
        </p:nvSpPr>
        <p:spPr>
          <a:xfrm>
            <a:off x="648824" y="5712130"/>
            <a:ext cx="7315200" cy="817275"/>
          </a:xfrm>
          <a:prstGeom prst="rect">
            <a:avLst/>
          </a:prstGeom>
          <a:noFill/>
        </p:spPr>
        <p:txBody>
          <a:bodyPr wrap="square">
            <a:spAutoFit/>
          </a:bodyPr>
          <a:lstStyle/>
          <a:p>
            <a:pPr marL="0" indent="0" algn="l">
              <a:lnSpc>
                <a:spcPts val="5850"/>
              </a:lnSpc>
              <a:buNone/>
            </a:pPr>
            <a:r>
              <a:rPr lang="en-US" sz="4650" b="1" dirty="0">
                <a:solidFill>
                  <a:srgbClr val="FF8AAF"/>
                </a:solidFill>
                <a:latin typeface="Petrona Bold" pitchFamily="34" charset="0"/>
                <a:ea typeface="Petrona Bold" pitchFamily="34" charset="-122"/>
              </a:rPr>
              <a:t>GitHub Link</a:t>
            </a:r>
            <a:endParaRPr lang="en-US" sz="46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0F1D24-EC7D-A590-D5D4-C1A79C69B185}"/>
              </a:ext>
            </a:extLst>
          </p:cNvPr>
          <p:cNvSpPr txBox="1"/>
          <p:nvPr/>
        </p:nvSpPr>
        <p:spPr>
          <a:xfrm>
            <a:off x="2910468" y="2843561"/>
            <a:ext cx="8363415" cy="1569660"/>
          </a:xfrm>
          <a:prstGeom prst="rect">
            <a:avLst/>
          </a:prstGeom>
          <a:noFill/>
        </p:spPr>
        <p:txBody>
          <a:bodyPr wrap="square" rtlCol="0">
            <a:spAutoFit/>
          </a:bodyPr>
          <a:lstStyle/>
          <a:p>
            <a:r>
              <a:rPr lang="en-IN" sz="9600" dirty="0">
                <a:solidFill>
                  <a:schemeClr val="bg1"/>
                </a:solidFill>
                <a:latin typeface="Arial Black" panose="020B0A04020102020204" pitchFamily="34" charset="0"/>
              </a:rPr>
              <a:t>Thank You!</a:t>
            </a:r>
          </a:p>
        </p:txBody>
      </p:sp>
      <p:sp>
        <p:nvSpPr>
          <p:cNvPr id="3" name="Rectangle 2">
            <a:extLst>
              <a:ext uri="{FF2B5EF4-FFF2-40B4-BE49-F238E27FC236}">
                <a16:creationId xmlns:a16="http://schemas.microsoft.com/office/drawing/2014/main" id="{8A94C6DA-B778-9883-69F6-2CE853BD2A3F}"/>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605121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287728-9E58-2CE4-E746-91342E6737A4}"/>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8FA28FB1-0C81-A8D2-E762-777BAD84201E}"/>
              </a:ext>
            </a:extLst>
          </p:cNvPr>
          <p:cNvPicPr>
            <a:picLocks noChangeAspect="1"/>
          </p:cNvPicPr>
          <p:nvPr/>
        </p:nvPicPr>
        <p:blipFill>
          <a:blip r:embed="rId2"/>
          <a:stretch>
            <a:fillRect/>
          </a:stretch>
        </p:blipFill>
        <p:spPr>
          <a:xfrm>
            <a:off x="401444" y="631147"/>
            <a:ext cx="13816361" cy="6967305"/>
          </a:xfrm>
          <a:prstGeom prst="rect">
            <a:avLst/>
          </a:prstGeom>
        </p:spPr>
      </p:pic>
    </p:spTree>
    <p:extLst>
      <p:ext uri="{BB962C8B-B14F-4D97-AF65-F5344CB8AC3E}">
        <p14:creationId xmlns:p14="http://schemas.microsoft.com/office/powerpoint/2010/main" val="307282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BFF55B3-F115-DF59-A471-A829DEE64B31}"/>
              </a:ext>
            </a:extLst>
          </p:cNvPr>
          <p:cNvSpPr txBox="1"/>
          <p:nvPr/>
        </p:nvSpPr>
        <p:spPr>
          <a:xfrm>
            <a:off x="758283" y="650889"/>
            <a:ext cx="7315200" cy="817275"/>
          </a:xfrm>
          <a:prstGeom prst="rect">
            <a:avLst/>
          </a:prstGeom>
          <a:noFill/>
        </p:spPr>
        <p:txBody>
          <a:bodyPr wrap="square">
            <a:spAutoFit/>
          </a:bodyPr>
          <a:lstStyle/>
          <a:p>
            <a:pPr>
              <a:lnSpc>
                <a:spcPts val="5851"/>
              </a:lnSpc>
            </a:pPr>
            <a:r>
              <a:rPr lang="en-US" sz="4650" b="1" dirty="0">
                <a:solidFill>
                  <a:srgbClr val="FF8AAF"/>
                </a:solidFill>
                <a:latin typeface="Petrona Bold" pitchFamily="34" charset="0"/>
                <a:ea typeface="Petrona Bold" pitchFamily="34" charset="-122"/>
              </a:rPr>
              <a:t>Agenda</a:t>
            </a:r>
            <a:endParaRPr lang="en-US" sz="4650" dirty="0"/>
          </a:p>
        </p:txBody>
      </p:sp>
      <p:sp>
        <p:nvSpPr>
          <p:cNvPr id="9" name="TextBox 8">
            <a:extLst>
              <a:ext uri="{FF2B5EF4-FFF2-40B4-BE49-F238E27FC236}">
                <a16:creationId xmlns:a16="http://schemas.microsoft.com/office/drawing/2014/main" id="{518C76FB-A2F0-201C-7B28-C43C50D18EC4}"/>
              </a:ext>
            </a:extLst>
          </p:cNvPr>
          <p:cNvSpPr txBox="1"/>
          <p:nvPr/>
        </p:nvSpPr>
        <p:spPr>
          <a:xfrm>
            <a:off x="758283" y="1493983"/>
            <a:ext cx="7315200" cy="5021055"/>
          </a:xfrm>
          <a:prstGeom prst="rect">
            <a:avLst/>
          </a:prstGeom>
          <a:noFill/>
        </p:spPr>
        <p:txBody>
          <a:bodyPr wrap="square">
            <a:spAutoFit/>
          </a:bodyPr>
          <a:lstStyle/>
          <a:p>
            <a:pPr marL="342900" indent="-342900">
              <a:lnSpc>
                <a:spcPct val="150000"/>
              </a:lnSpc>
              <a:buFont typeface="+mj-lt"/>
              <a:buAutoNum type="arabicPeriod"/>
            </a:pPr>
            <a:r>
              <a:rPr lang="en-US" sz="2400" dirty="0">
                <a:solidFill>
                  <a:schemeClr val="bg1"/>
                </a:solidFill>
              </a:rPr>
              <a:t>Problem Statement</a:t>
            </a:r>
          </a:p>
          <a:p>
            <a:pPr marL="342900" indent="-342900">
              <a:lnSpc>
                <a:spcPct val="150000"/>
              </a:lnSpc>
              <a:buFont typeface="+mj-lt"/>
              <a:buAutoNum type="arabicPeriod"/>
            </a:pPr>
            <a:r>
              <a:rPr lang="en-US" sz="2400" dirty="0">
                <a:solidFill>
                  <a:schemeClr val="bg1"/>
                </a:solidFill>
              </a:rPr>
              <a:t>Project Overview</a:t>
            </a:r>
          </a:p>
          <a:p>
            <a:pPr marL="342900" indent="-342900">
              <a:lnSpc>
                <a:spcPct val="150000"/>
              </a:lnSpc>
              <a:buFont typeface="+mj-lt"/>
              <a:buAutoNum type="arabicPeriod"/>
            </a:pPr>
            <a:r>
              <a:rPr lang="en-US" sz="2400" dirty="0">
                <a:solidFill>
                  <a:schemeClr val="bg1"/>
                </a:solidFill>
              </a:rPr>
              <a:t>End Users</a:t>
            </a:r>
          </a:p>
          <a:p>
            <a:pPr marL="342900" indent="-342900">
              <a:lnSpc>
                <a:spcPct val="150000"/>
              </a:lnSpc>
              <a:buFont typeface="+mj-lt"/>
              <a:buAutoNum type="arabicPeriod"/>
            </a:pPr>
            <a:r>
              <a:rPr lang="en-US" sz="2400" dirty="0">
                <a:solidFill>
                  <a:schemeClr val="bg1"/>
                </a:solidFill>
              </a:rPr>
              <a:t>Tools and Technologies</a:t>
            </a:r>
          </a:p>
          <a:p>
            <a:pPr marL="342900" indent="-342900">
              <a:lnSpc>
                <a:spcPct val="150000"/>
              </a:lnSpc>
              <a:buFont typeface="+mj-lt"/>
              <a:buAutoNum type="arabicPeriod"/>
            </a:pPr>
            <a:r>
              <a:rPr lang="en-US" sz="2400" dirty="0">
                <a:solidFill>
                  <a:schemeClr val="bg1"/>
                </a:solidFill>
              </a:rPr>
              <a:t>Portfolio Design and Layout</a:t>
            </a:r>
          </a:p>
          <a:p>
            <a:pPr marL="342900" indent="-342900">
              <a:lnSpc>
                <a:spcPct val="150000"/>
              </a:lnSpc>
              <a:buFont typeface="+mj-lt"/>
              <a:buAutoNum type="arabicPeriod"/>
            </a:pPr>
            <a:r>
              <a:rPr lang="en-US" sz="2400" dirty="0">
                <a:solidFill>
                  <a:schemeClr val="bg1"/>
                </a:solidFill>
              </a:rPr>
              <a:t>Features and Functionality</a:t>
            </a:r>
          </a:p>
          <a:p>
            <a:pPr marL="342900" indent="-342900">
              <a:lnSpc>
                <a:spcPct val="150000"/>
              </a:lnSpc>
              <a:buFont typeface="+mj-lt"/>
              <a:buAutoNum type="arabicPeriod"/>
            </a:pPr>
            <a:r>
              <a:rPr lang="en-US" sz="2400" dirty="0">
                <a:solidFill>
                  <a:schemeClr val="bg1"/>
                </a:solidFill>
              </a:rPr>
              <a:t>Results and Screenshots</a:t>
            </a:r>
          </a:p>
          <a:p>
            <a:pPr marL="342900" indent="-342900">
              <a:lnSpc>
                <a:spcPct val="150000"/>
              </a:lnSpc>
              <a:buFont typeface="+mj-lt"/>
              <a:buAutoNum type="arabicPeriod"/>
            </a:pPr>
            <a:r>
              <a:rPr lang="en-US" sz="2400" dirty="0">
                <a:solidFill>
                  <a:schemeClr val="bg1"/>
                </a:solidFill>
              </a:rPr>
              <a:t>Conclusion</a:t>
            </a:r>
          </a:p>
          <a:p>
            <a:pPr marL="342900" indent="-342900">
              <a:lnSpc>
                <a:spcPct val="150000"/>
              </a:lnSpc>
              <a:buFont typeface="+mj-lt"/>
              <a:buAutoNum type="arabicPeriod"/>
            </a:pPr>
            <a:r>
              <a:rPr lang="en-US" sz="2400" dirty="0">
                <a:solidFill>
                  <a:schemeClr val="bg1"/>
                </a:solidFill>
              </a:rPr>
              <a:t>GitHub Link</a:t>
            </a:r>
            <a:endParaRPr lang="en-IN" sz="2400" dirty="0">
              <a:solidFill>
                <a:schemeClr val="bg1"/>
              </a:solidFill>
            </a:endParaRPr>
          </a:p>
        </p:txBody>
      </p:sp>
    </p:spTree>
    <p:extLst>
      <p:ext uri="{BB962C8B-B14F-4D97-AF65-F5344CB8AC3E}">
        <p14:creationId xmlns:p14="http://schemas.microsoft.com/office/powerpoint/2010/main" val="1460423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1" y="2283977"/>
            <a:ext cx="7556421" cy="2232779"/>
          </a:xfrm>
          <a:prstGeom prst="rect">
            <a:avLst/>
          </a:prstGeom>
          <a:noFill/>
          <a:ln/>
        </p:spPr>
        <p:txBody>
          <a:bodyPr wrap="square" lIns="0" tIns="0" rIns="0" bIns="0" rtlCol="0" anchor="t"/>
          <a:lstStyle/>
          <a:p>
            <a:pPr>
              <a:lnSpc>
                <a:spcPts val="5851"/>
              </a:lnSpc>
            </a:pPr>
            <a:r>
              <a:rPr lang="en-US" sz="4651" b="1" dirty="0">
                <a:solidFill>
                  <a:srgbClr val="FF8AAF"/>
                </a:solidFill>
                <a:latin typeface="Petrona Bold" pitchFamily="34" charset="0"/>
                <a:ea typeface="Petrona Bold" pitchFamily="34" charset="-122"/>
                <a:cs typeface="Petrona Bold" pitchFamily="34" charset="-120"/>
              </a:rPr>
              <a:t>Generative AI: Transforming Creativity and Work in 2025</a:t>
            </a:r>
            <a:endParaRPr lang="en-US" sz="4651" dirty="0"/>
          </a:p>
        </p:txBody>
      </p:sp>
      <p:sp>
        <p:nvSpPr>
          <p:cNvPr id="4" name="Text 1"/>
          <p:cNvSpPr/>
          <p:nvPr/>
        </p:nvSpPr>
        <p:spPr>
          <a:xfrm>
            <a:off x="793791" y="4856918"/>
            <a:ext cx="7556421" cy="1677697"/>
          </a:xfrm>
          <a:prstGeom prst="rect">
            <a:avLst/>
          </a:prstGeom>
          <a:noFill/>
          <a:ln/>
        </p:spPr>
        <p:txBody>
          <a:bodyPr wrap="square" lIns="0" tIns="0" rIns="0" bIns="0" rtlCol="0" anchor="t"/>
          <a:lstStyle/>
          <a:p>
            <a:pPr>
              <a:lnSpc>
                <a:spcPts val="2851"/>
              </a:lnSpc>
            </a:pPr>
            <a:r>
              <a:rPr lang="en-US" sz="1751" dirty="0">
                <a:solidFill>
                  <a:srgbClr val="E0D6DE"/>
                </a:solidFill>
                <a:latin typeface="Inter" pitchFamily="34" charset="0"/>
                <a:ea typeface="Inter" pitchFamily="34" charset="-122"/>
                <a:cs typeface="Inter" pitchFamily="34" charset="-120"/>
              </a:rPr>
              <a:t>Welcome to an exploration of how Generative AI is reshaping our world, enhancing productivity, and unlocking new frontiers of creative potential.</a:t>
            </a:r>
            <a:endParaRPr lang="en-US" sz="1751" dirty="0"/>
          </a:p>
        </p:txBody>
      </p:sp>
      <p:sp>
        <p:nvSpPr>
          <p:cNvPr id="5" name="TextBox 4">
            <a:extLst>
              <a:ext uri="{FF2B5EF4-FFF2-40B4-BE49-F238E27FC236}">
                <a16:creationId xmlns:a16="http://schemas.microsoft.com/office/drawing/2014/main" id="{56E99BBD-CAEF-C436-9378-D74D81C01B0C}"/>
              </a:ext>
            </a:extLst>
          </p:cNvPr>
          <p:cNvSpPr txBox="1"/>
          <p:nvPr/>
        </p:nvSpPr>
        <p:spPr>
          <a:xfrm>
            <a:off x="6242632" y="7087248"/>
            <a:ext cx="2107580" cy="707886"/>
          </a:xfrm>
          <a:prstGeom prst="rect">
            <a:avLst/>
          </a:prstGeom>
          <a:noFill/>
        </p:spPr>
        <p:txBody>
          <a:bodyPr wrap="square" rtlCol="0">
            <a:spAutoFit/>
          </a:bodyPr>
          <a:lstStyle/>
          <a:p>
            <a:pPr algn="ctr"/>
            <a:r>
              <a:rPr lang="en-IN" sz="2000" dirty="0">
                <a:solidFill>
                  <a:schemeClr val="bg1"/>
                </a:solidFill>
                <a:latin typeface="Arial Black" panose="020B0A04020102020204" pitchFamily="34" charset="0"/>
              </a:rPr>
              <a:t>Presented By</a:t>
            </a:r>
            <a:br>
              <a:rPr lang="en-IN" sz="2000" dirty="0">
                <a:solidFill>
                  <a:schemeClr val="bg1"/>
                </a:solidFill>
                <a:latin typeface="Arial Black" panose="020B0A04020102020204" pitchFamily="34" charset="0"/>
              </a:rPr>
            </a:br>
            <a:r>
              <a:rPr lang="en-IN" sz="2000" dirty="0">
                <a:solidFill>
                  <a:schemeClr val="bg1"/>
                </a:solidFill>
                <a:latin typeface="Arial Black" panose="020B0A04020102020204" pitchFamily="34" charset="0"/>
              </a:rPr>
              <a:t>Gopika 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1" y="1494846"/>
            <a:ext cx="6184703" cy="744260"/>
          </a:xfrm>
          <a:prstGeom prst="rect">
            <a:avLst/>
          </a:prstGeom>
          <a:noFill/>
          <a:ln/>
        </p:spPr>
        <p:txBody>
          <a:bodyPr wrap="none" lIns="0" tIns="0" rIns="0" bIns="0" rtlCol="0" anchor="t"/>
          <a:lstStyle/>
          <a:p>
            <a:pPr>
              <a:lnSpc>
                <a:spcPts val="5851"/>
              </a:lnSpc>
            </a:pPr>
            <a:r>
              <a:rPr lang="en-US" sz="4651" b="1" dirty="0">
                <a:solidFill>
                  <a:srgbClr val="FF8AAF"/>
                </a:solidFill>
                <a:latin typeface="Petrona Bold" pitchFamily="34" charset="0"/>
                <a:ea typeface="Petrona Bold" pitchFamily="34" charset="-122"/>
              </a:rPr>
              <a:t>Problem Statement</a:t>
            </a:r>
          </a:p>
          <a:p>
            <a:pPr>
              <a:lnSpc>
                <a:spcPts val="5851"/>
              </a:lnSpc>
            </a:pPr>
            <a:endParaRPr lang="en-US" sz="4651" b="1" dirty="0">
              <a:solidFill>
                <a:srgbClr val="FF8AAF"/>
              </a:solidFill>
              <a:latin typeface="Petrona Bold" pitchFamily="34" charset="0"/>
              <a:ea typeface="Petrona Bold" pitchFamily="34" charset="-122"/>
            </a:endParaRPr>
          </a:p>
        </p:txBody>
      </p:sp>
      <p:sp>
        <p:nvSpPr>
          <p:cNvPr id="21" name="Rectangle 20">
            <a:extLst>
              <a:ext uri="{FF2B5EF4-FFF2-40B4-BE49-F238E27FC236}">
                <a16:creationId xmlns:a16="http://schemas.microsoft.com/office/drawing/2014/main" id="{BCA92EC7-4996-E446-0C41-14A23DFAFB8C}"/>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TextBox 21">
            <a:extLst>
              <a:ext uri="{FF2B5EF4-FFF2-40B4-BE49-F238E27FC236}">
                <a16:creationId xmlns:a16="http://schemas.microsoft.com/office/drawing/2014/main" id="{6C0C1C9C-FEB8-3334-4D26-C1F8ACAA1FD7}"/>
              </a:ext>
            </a:extLst>
          </p:cNvPr>
          <p:cNvSpPr txBox="1"/>
          <p:nvPr/>
        </p:nvSpPr>
        <p:spPr>
          <a:xfrm>
            <a:off x="879958" y="2506319"/>
            <a:ext cx="12197072" cy="391305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solidFill>
                  <a:schemeClr val="bg1"/>
                </a:solidFill>
              </a:rPr>
              <a:t>Traditional AI systems rely heavily on predefined rules and labeled datasets, limiting creativity and adaptability. There is a growing need for systems that can </a:t>
            </a:r>
            <a:r>
              <a:rPr lang="en-US" sz="2400" b="1" dirty="0">
                <a:solidFill>
                  <a:schemeClr val="bg1"/>
                </a:solidFill>
              </a:rPr>
              <a:t>generate new, original, and human-like content</a:t>
            </a:r>
            <a:r>
              <a:rPr lang="en-US" sz="2400" dirty="0">
                <a:solidFill>
                  <a:schemeClr val="bg1"/>
                </a:solidFill>
              </a:rPr>
              <a:t> such as text, images, music, and code.</a:t>
            </a:r>
          </a:p>
          <a:p>
            <a:pPr marL="342900" indent="-342900">
              <a:lnSpc>
                <a:spcPct val="150000"/>
              </a:lnSpc>
              <a:buFont typeface="Arial" panose="020B0604020202020204" pitchFamily="34" charset="0"/>
              <a:buChar char="•"/>
            </a:pPr>
            <a:r>
              <a:rPr lang="en-US" sz="2400" dirty="0">
                <a:solidFill>
                  <a:schemeClr val="bg1"/>
                </a:solidFill>
              </a:rPr>
              <a:t>Traditional AI is mostly predictive, not creative.</a:t>
            </a:r>
          </a:p>
          <a:p>
            <a:pPr marL="342900" indent="-342900">
              <a:lnSpc>
                <a:spcPct val="150000"/>
              </a:lnSpc>
              <a:buFont typeface="Arial" panose="020B0604020202020204" pitchFamily="34" charset="0"/>
              <a:buChar char="•"/>
            </a:pPr>
            <a:r>
              <a:rPr lang="en-US" sz="2400" dirty="0">
                <a:solidFill>
                  <a:schemeClr val="bg1"/>
                </a:solidFill>
              </a:rPr>
              <a:t>Industries need original outputs (images, text, designs) instead of just classification.</a:t>
            </a:r>
          </a:p>
          <a:p>
            <a:pPr marL="342900" indent="-342900">
              <a:lnSpc>
                <a:spcPct val="150000"/>
              </a:lnSpc>
              <a:buFont typeface="Arial" panose="020B0604020202020204" pitchFamily="34" charset="0"/>
              <a:buChar char="•"/>
            </a:pPr>
            <a:r>
              <a:rPr lang="en-US" sz="2400" dirty="0">
                <a:solidFill>
                  <a:schemeClr val="bg1"/>
                </a:solidFill>
              </a:rPr>
              <a:t>Manual creative processes are time-consuming and </a:t>
            </a:r>
            <a:r>
              <a:rPr lang="en-US" sz="2400" dirty="0" err="1">
                <a:solidFill>
                  <a:schemeClr val="bg1"/>
                </a:solidFill>
              </a:rPr>
              <a:t>expensive.Generative</a:t>
            </a:r>
            <a:r>
              <a:rPr lang="en-US" sz="2400" dirty="0">
                <a:solidFill>
                  <a:schemeClr val="bg1"/>
                </a:solidFill>
              </a:rPr>
              <a:t> AI solves this gap by producing new and meaningful content automatically.</a:t>
            </a:r>
            <a:endParaRPr lang="en-IN" sz="2400"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064706"/>
            <a:ext cx="13042821" cy="1488519"/>
          </a:xfrm>
          <a:prstGeom prst="rect">
            <a:avLst/>
          </a:prstGeom>
          <a:noFill/>
          <a:ln/>
        </p:spPr>
        <p:txBody>
          <a:bodyPr wrap="square" lIns="0" tIns="0" rIns="0" bIns="0" rtlCol="0" anchor="t"/>
          <a:lstStyle/>
          <a:p>
            <a:pPr marL="0" indent="0" algn="l">
              <a:lnSpc>
                <a:spcPts val="5850"/>
              </a:lnSpc>
              <a:buNone/>
            </a:pPr>
            <a:r>
              <a:rPr lang="en-US" sz="4650" b="1" dirty="0">
                <a:solidFill>
                  <a:srgbClr val="FF8AAF"/>
                </a:solidFill>
                <a:latin typeface="Petrona Bold" pitchFamily="34" charset="0"/>
                <a:ea typeface="Petrona Bold" pitchFamily="34" charset="-122"/>
                <a:cs typeface="Petrona Bold" pitchFamily="34" charset="-120"/>
              </a:rPr>
              <a:t>Project Overview</a:t>
            </a:r>
            <a:endParaRPr lang="en-US" sz="4650" dirty="0"/>
          </a:p>
        </p:txBody>
      </p:sp>
      <p:sp>
        <p:nvSpPr>
          <p:cNvPr id="15" name="Rectangle 14">
            <a:extLst>
              <a:ext uri="{FF2B5EF4-FFF2-40B4-BE49-F238E27FC236}">
                <a16:creationId xmlns:a16="http://schemas.microsoft.com/office/drawing/2014/main" id="{C607D4F3-6AFC-23A1-14D8-5021E7C26672}"/>
              </a:ext>
            </a:extLst>
          </p:cNvPr>
          <p:cNvSpPr/>
          <p:nvPr/>
        </p:nvSpPr>
        <p:spPr>
          <a:xfrm>
            <a:off x="12865539" y="7783550"/>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9B42EE53-F9C3-5E6C-EC36-80FA151EBF42}"/>
              </a:ext>
            </a:extLst>
          </p:cNvPr>
          <p:cNvSpPr txBox="1"/>
          <p:nvPr/>
        </p:nvSpPr>
        <p:spPr>
          <a:xfrm>
            <a:off x="880946" y="2207537"/>
            <a:ext cx="11474605" cy="391305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IN" sz="2400" dirty="0">
                <a:solidFill>
                  <a:schemeClr val="bg1"/>
                </a:solidFill>
              </a:rPr>
              <a:t>Generative AI uses deep learning models to create human-like outputs.</a:t>
            </a:r>
          </a:p>
          <a:p>
            <a:pPr marL="342900" indent="-342900">
              <a:lnSpc>
                <a:spcPct val="150000"/>
              </a:lnSpc>
              <a:buFont typeface="Arial" panose="020B0604020202020204" pitchFamily="34" charset="0"/>
              <a:buChar char="•"/>
            </a:pPr>
            <a:r>
              <a:rPr lang="en-IN" sz="2400" dirty="0">
                <a:solidFill>
                  <a:schemeClr val="bg1"/>
                </a:solidFill>
              </a:rPr>
              <a:t>It is powered by architectures like GANs, Transformers, and Diffusion models.</a:t>
            </a:r>
          </a:p>
          <a:p>
            <a:pPr marL="342900" indent="-342900">
              <a:lnSpc>
                <a:spcPct val="150000"/>
              </a:lnSpc>
              <a:buFont typeface="Arial" panose="020B0604020202020204" pitchFamily="34" charset="0"/>
              <a:buChar char="•"/>
            </a:pPr>
            <a:r>
              <a:rPr lang="en-IN" sz="2400" dirty="0">
                <a:solidFill>
                  <a:schemeClr val="bg1"/>
                </a:solidFill>
              </a:rPr>
              <a:t>Applications: </a:t>
            </a:r>
          </a:p>
          <a:p>
            <a:pPr>
              <a:lnSpc>
                <a:spcPct val="150000"/>
              </a:lnSpc>
            </a:pPr>
            <a:r>
              <a:rPr lang="en-IN" sz="2400" dirty="0">
                <a:solidFill>
                  <a:schemeClr val="bg1"/>
                </a:solidFill>
              </a:rPr>
              <a:t>	Text → Summaries, reports</a:t>
            </a:r>
          </a:p>
          <a:p>
            <a:pPr>
              <a:lnSpc>
                <a:spcPct val="150000"/>
              </a:lnSpc>
            </a:pPr>
            <a:r>
              <a:rPr lang="en-IN" sz="2400" dirty="0">
                <a:solidFill>
                  <a:schemeClr val="bg1"/>
                </a:solidFill>
              </a:rPr>
              <a:t>	</a:t>
            </a:r>
            <a:r>
              <a:rPr lang="en-IN" sz="2400" dirty="0" err="1">
                <a:solidFill>
                  <a:schemeClr val="bg1"/>
                </a:solidFill>
              </a:rPr>
              <a:t>chatbotsImages</a:t>
            </a:r>
            <a:r>
              <a:rPr lang="en-IN" sz="2400" dirty="0">
                <a:solidFill>
                  <a:schemeClr val="bg1"/>
                </a:solidFill>
              </a:rPr>
              <a:t> → Artwork, ads, medical imaging</a:t>
            </a:r>
          </a:p>
          <a:p>
            <a:pPr>
              <a:lnSpc>
                <a:spcPct val="150000"/>
              </a:lnSpc>
            </a:pPr>
            <a:r>
              <a:rPr lang="en-IN" sz="2400" dirty="0">
                <a:solidFill>
                  <a:schemeClr val="bg1"/>
                </a:solidFill>
              </a:rPr>
              <a:t>	Audio → Music, voice cloning</a:t>
            </a:r>
          </a:p>
          <a:p>
            <a:pPr>
              <a:lnSpc>
                <a:spcPct val="150000"/>
              </a:lnSpc>
            </a:pPr>
            <a:r>
              <a:rPr lang="en-IN" sz="2400" dirty="0">
                <a:solidFill>
                  <a:schemeClr val="bg1"/>
                </a:solidFill>
              </a:rPr>
              <a:t> 	Video → Animation, movie editing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25190" y="1172021"/>
            <a:ext cx="7087672" cy="629603"/>
          </a:xfrm>
          <a:prstGeom prst="rect">
            <a:avLst/>
          </a:prstGeom>
          <a:noFill/>
          <a:ln/>
        </p:spPr>
        <p:txBody>
          <a:bodyPr wrap="none" lIns="0" tIns="0" rIns="0" bIns="0" rtlCol="0" anchor="t"/>
          <a:lstStyle/>
          <a:p>
            <a:pPr>
              <a:lnSpc>
                <a:spcPts val="4951"/>
              </a:lnSpc>
            </a:pPr>
            <a:r>
              <a:rPr lang="en-US" sz="4650" b="1" dirty="0">
                <a:solidFill>
                  <a:srgbClr val="FF8AAF"/>
                </a:solidFill>
                <a:latin typeface="Petrona Bold" pitchFamily="34" charset="0"/>
                <a:ea typeface="Petrona Bold" pitchFamily="34" charset="-122"/>
                <a:cs typeface="Petrona Bold" pitchFamily="34" charset="-120"/>
              </a:rPr>
              <a:t>End Users</a:t>
            </a:r>
            <a:endParaRPr lang="en-US" sz="4650" dirty="0"/>
          </a:p>
        </p:txBody>
      </p:sp>
      <p:sp>
        <p:nvSpPr>
          <p:cNvPr id="13" name="Rectangle 12">
            <a:extLst>
              <a:ext uri="{FF2B5EF4-FFF2-40B4-BE49-F238E27FC236}">
                <a16:creationId xmlns:a16="http://schemas.microsoft.com/office/drawing/2014/main" id="{4B520FEB-E43A-BB82-CA2D-50C34924791E}"/>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2B648D2A-7E50-124F-36E6-60821822B1BB}"/>
              </a:ext>
            </a:extLst>
          </p:cNvPr>
          <p:cNvSpPr txBox="1"/>
          <p:nvPr/>
        </p:nvSpPr>
        <p:spPr>
          <a:xfrm>
            <a:off x="825190" y="2053145"/>
            <a:ext cx="11285034" cy="2805063"/>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IN" sz="2400" b="1" dirty="0">
                <a:solidFill>
                  <a:schemeClr val="bg1"/>
                </a:solidFill>
              </a:rPr>
              <a:t>Education Sector</a:t>
            </a:r>
            <a:r>
              <a:rPr lang="en-IN" sz="2400" dirty="0">
                <a:solidFill>
                  <a:schemeClr val="bg1"/>
                </a:solidFill>
              </a:rPr>
              <a:t>: Helps students with personalized learning.</a:t>
            </a:r>
          </a:p>
          <a:p>
            <a:pPr marL="342900" indent="-342900">
              <a:lnSpc>
                <a:spcPct val="150000"/>
              </a:lnSpc>
              <a:buFont typeface="Arial" panose="020B0604020202020204" pitchFamily="34" charset="0"/>
              <a:buChar char="•"/>
            </a:pPr>
            <a:r>
              <a:rPr lang="en-IN" sz="2400" b="1" dirty="0">
                <a:solidFill>
                  <a:schemeClr val="bg1"/>
                </a:solidFill>
              </a:rPr>
              <a:t>Entertainment Industry</a:t>
            </a:r>
            <a:r>
              <a:rPr lang="en-IN" sz="2400" dirty="0">
                <a:solidFill>
                  <a:schemeClr val="bg1"/>
                </a:solidFill>
              </a:rPr>
              <a:t>: Generates scripts, songs, and visuals.</a:t>
            </a:r>
          </a:p>
          <a:p>
            <a:pPr marL="342900" indent="-342900">
              <a:lnSpc>
                <a:spcPct val="150000"/>
              </a:lnSpc>
              <a:buFont typeface="Arial" panose="020B0604020202020204" pitchFamily="34" charset="0"/>
              <a:buChar char="•"/>
            </a:pPr>
            <a:r>
              <a:rPr lang="en-IN" sz="2400" b="1" dirty="0">
                <a:solidFill>
                  <a:schemeClr val="bg1"/>
                </a:solidFill>
              </a:rPr>
              <a:t>Healthcare</a:t>
            </a:r>
            <a:r>
              <a:rPr lang="en-IN" sz="2400" dirty="0">
                <a:solidFill>
                  <a:schemeClr val="bg1"/>
                </a:solidFill>
              </a:rPr>
              <a:t>: Creates synthetic data for medical research.</a:t>
            </a:r>
          </a:p>
          <a:p>
            <a:pPr marL="342900" indent="-342900">
              <a:lnSpc>
                <a:spcPct val="150000"/>
              </a:lnSpc>
              <a:buFont typeface="Arial" panose="020B0604020202020204" pitchFamily="34" charset="0"/>
              <a:buChar char="•"/>
            </a:pPr>
            <a:r>
              <a:rPr lang="en-IN" sz="2400" b="1" dirty="0">
                <a:solidFill>
                  <a:schemeClr val="bg1"/>
                </a:solidFill>
              </a:rPr>
              <a:t>Marketing Teams</a:t>
            </a:r>
            <a:r>
              <a:rPr lang="en-IN" sz="2400" dirty="0">
                <a:solidFill>
                  <a:schemeClr val="bg1"/>
                </a:solidFill>
              </a:rPr>
              <a:t>: Designs personalized campaigns.</a:t>
            </a:r>
          </a:p>
          <a:p>
            <a:pPr marL="342900" indent="-342900">
              <a:lnSpc>
                <a:spcPct val="150000"/>
              </a:lnSpc>
              <a:buFont typeface="Arial" panose="020B0604020202020204" pitchFamily="34" charset="0"/>
              <a:buChar char="•"/>
            </a:pPr>
            <a:r>
              <a:rPr lang="en-IN" sz="2400" b="1" dirty="0">
                <a:solidFill>
                  <a:schemeClr val="bg1"/>
                </a:solidFill>
              </a:rPr>
              <a:t>Software Developers</a:t>
            </a:r>
            <a:r>
              <a:rPr lang="en-IN" sz="2400" dirty="0">
                <a:solidFill>
                  <a:schemeClr val="bg1"/>
                </a:solidFill>
              </a:rPr>
              <a:t>: Autocomplete, debugging, code generation.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1" y="1204555"/>
            <a:ext cx="11961019" cy="744260"/>
          </a:xfrm>
          <a:prstGeom prst="rect">
            <a:avLst/>
          </a:prstGeom>
          <a:noFill/>
          <a:ln/>
        </p:spPr>
        <p:txBody>
          <a:bodyPr wrap="none" lIns="0" tIns="0" rIns="0" bIns="0" rtlCol="0" anchor="t"/>
          <a:lstStyle/>
          <a:p>
            <a:pPr>
              <a:lnSpc>
                <a:spcPts val="5851"/>
              </a:lnSpc>
            </a:pPr>
            <a:r>
              <a:rPr lang="en-US" sz="4651" b="1" dirty="0">
                <a:solidFill>
                  <a:srgbClr val="FF8AAF"/>
                </a:solidFill>
                <a:latin typeface="Petrona Bold" pitchFamily="34" charset="0"/>
                <a:ea typeface="Petrona Bold" pitchFamily="34" charset="-122"/>
                <a:cs typeface="Petrona Bold" pitchFamily="34" charset="-120"/>
              </a:rPr>
              <a:t>Tools and Technologies</a:t>
            </a:r>
            <a:endParaRPr lang="en-US" sz="4651" dirty="0"/>
          </a:p>
        </p:txBody>
      </p:sp>
      <p:sp>
        <p:nvSpPr>
          <p:cNvPr id="15" name="Rectangle 14">
            <a:extLst>
              <a:ext uri="{FF2B5EF4-FFF2-40B4-BE49-F238E27FC236}">
                <a16:creationId xmlns:a16="http://schemas.microsoft.com/office/drawing/2014/main" id="{9803F04B-C7FA-477D-D855-D5EF03F2655A}"/>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D3328448-07C8-D2DB-905F-4D9C113A5FC8}"/>
              </a:ext>
            </a:extLst>
          </p:cNvPr>
          <p:cNvSpPr txBox="1"/>
          <p:nvPr/>
        </p:nvSpPr>
        <p:spPr>
          <a:xfrm>
            <a:off x="793791" y="2252860"/>
            <a:ext cx="12255190" cy="2251065"/>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IN" sz="2400" dirty="0">
                <a:solidFill>
                  <a:schemeClr val="bg1"/>
                </a:solidFill>
              </a:rPr>
              <a:t>Frameworks: TensorFlow, </a:t>
            </a:r>
            <a:r>
              <a:rPr lang="en-IN" sz="2400" dirty="0" err="1">
                <a:solidFill>
                  <a:schemeClr val="bg1"/>
                </a:solidFill>
              </a:rPr>
              <a:t>PyTorch</a:t>
            </a:r>
            <a:r>
              <a:rPr lang="en-IN" sz="2400" dirty="0">
                <a:solidFill>
                  <a:schemeClr val="bg1"/>
                </a:solidFill>
              </a:rPr>
              <a:t>, </a:t>
            </a:r>
            <a:r>
              <a:rPr lang="en-IN" sz="2400" dirty="0" err="1">
                <a:solidFill>
                  <a:schemeClr val="bg1"/>
                </a:solidFill>
              </a:rPr>
              <a:t>KerasPretrained</a:t>
            </a:r>
            <a:r>
              <a:rPr lang="en-IN" sz="2400" dirty="0">
                <a:solidFill>
                  <a:schemeClr val="bg1"/>
                </a:solidFill>
              </a:rPr>
              <a:t> </a:t>
            </a:r>
          </a:p>
          <a:p>
            <a:pPr marL="342900" indent="-342900">
              <a:lnSpc>
                <a:spcPct val="150000"/>
              </a:lnSpc>
              <a:buFont typeface="Arial" panose="020B0604020202020204" pitchFamily="34" charset="0"/>
              <a:buChar char="•"/>
            </a:pPr>
            <a:r>
              <a:rPr lang="en-IN" sz="2400" dirty="0">
                <a:solidFill>
                  <a:schemeClr val="bg1"/>
                </a:solidFill>
              </a:rPr>
              <a:t>Models: GPT, DALL·E, Stable Diffusion, BERT</a:t>
            </a:r>
          </a:p>
          <a:p>
            <a:pPr marL="342900" indent="-342900">
              <a:lnSpc>
                <a:spcPct val="150000"/>
              </a:lnSpc>
              <a:buFont typeface="Arial" panose="020B0604020202020204" pitchFamily="34" charset="0"/>
              <a:buChar char="•"/>
            </a:pPr>
            <a:r>
              <a:rPr lang="en-IN" sz="2400" dirty="0">
                <a:solidFill>
                  <a:schemeClr val="bg1"/>
                </a:solidFill>
              </a:rPr>
              <a:t>Languages: Python, JavaScript, R</a:t>
            </a:r>
          </a:p>
          <a:p>
            <a:pPr marL="342900" indent="-342900">
              <a:lnSpc>
                <a:spcPct val="150000"/>
              </a:lnSpc>
              <a:buFont typeface="Arial" panose="020B0604020202020204" pitchFamily="34" charset="0"/>
              <a:buChar char="•"/>
            </a:pPr>
            <a:r>
              <a:rPr lang="en-IN" sz="2400" dirty="0">
                <a:solidFill>
                  <a:schemeClr val="bg1"/>
                </a:solidFill>
              </a:rPr>
              <a:t>Platforms: Google </a:t>
            </a:r>
            <a:r>
              <a:rPr lang="en-IN" sz="2400" dirty="0" err="1">
                <a:solidFill>
                  <a:schemeClr val="bg1"/>
                </a:solidFill>
              </a:rPr>
              <a:t>Colab</a:t>
            </a:r>
            <a:r>
              <a:rPr lang="en-IN" sz="2400" dirty="0">
                <a:solidFill>
                  <a:schemeClr val="bg1"/>
                </a:solidFill>
              </a:rPr>
              <a:t>, AWS SageMaker, Hugging Face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548289"/>
            <a:ext cx="13042821" cy="1488519"/>
          </a:xfrm>
          <a:prstGeom prst="rect">
            <a:avLst/>
          </a:prstGeom>
          <a:noFill/>
          <a:ln/>
        </p:spPr>
        <p:txBody>
          <a:bodyPr wrap="square" lIns="0" tIns="0" rIns="0" bIns="0" rtlCol="0" anchor="t"/>
          <a:lstStyle/>
          <a:p>
            <a:pPr marL="0" indent="0" algn="l">
              <a:lnSpc>
                <a:spcPts val="5850"/>
              </a:lnSpc>
              <a:buNone/>
            </a:pPr>
            <a:r>
              <a:rPr lang="en-US" sz="4650" b="1" dirty="0">
                <a:solidFill>
                  <a:srgbClr val="FF8AAF"/>
                </a:solidFill>
                <a:latin typeface="Petrona Bold" pitchFamily="34" charset="0"/>
                <a:ea typeface="Petrona Bold" pitchFamily="34" charset="-122"/>
                <a:cs typeface="Petrona Bold" pitchFamily="34" charset="-120"/>
              </a:rPr>
              <a:t>Portfolio Design and Layout</a:t>
            </a:r>
          </a:p>
          <a:p>
            <a:pPr marL="0" indent="0" algn="l">
              <a:lnSpc>
                <a:spcPts val="5850"/>
              </a:lnSpc>
              <a:buNone/>
            </a:pPr>
            <a:endParaRPr lang="en-US" sz="4650" dirty="0"/>
          </a:p>
        </p:txBody>
      </p:sp>
      <p:sp>
        <p:nvSpPr>
          <p:cNvPr id="15" name="Rectangle 14">
            <a:extLst>
              <a:ext uri="{FF2B5EF4-FFF2-40B4-BE49-F238E27FC236}">
                <a16:creationId xmlns:a16="http://schemas.microsoft.com/office/drawing/2014/main" id="{7598B873-C57A-578A-9777-7ED17E1B967B}"/>
              </a:ext>
            </a:extLst>
          </p:cNvPr>
          <p:cNvSpPr/>
          <p:nvPr/>
        </p:nvSpPr>
        <p:spPr>
          <a:xfrm>
            <a:off x="12865539" y="7772399"/>
            <a:ext cx="1686802" cy="389815"/>
          </a:xfrm>
          <a:prstGeom prst="rect">
            <a:avLst/>
          </a:prstGeom>
          <a:solidFill>
            <a:srgbClr val="1A1E4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1EDECA09-3A69-C653-BBB0-2E1AB2054438}"/>
              </a:ext>
            </a:extLst>
          </p:cNvPr>
          <p:cNvSpPr txBox="1"/>
          <p:nvPr/>
        </p:nvSpPr>
        <p:spPr>
          <a:xfrm>
            <a:off x="793789" y="2432335"/>
            <a:ext cx="11939988" cy="2805063"/>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1" dirty="0">
                <a:solidFill>
                  <a:schemeClr val="bg1"/>
                </a:solidFill>
              </a:rPr>
              <a:t>Intro Page</a:t>
            </a:r>
            <a:r>
              <a:rPr lang="en-US" sz="2400" dirty="0">
                <a:solidFill>
                  <a:schemeClr val="bg1"/>
                </a:solidFill>
              </a:rPr>
              <a:t> – Title, project purpose, and team info</a:t>
            </a:r>
          </a:p>
          <a:p>
            <a:pPr marL="342900" indent="-342900">
              <a:lnSpc>
                <a:spcPct val="150000"/>
              </a:lnSpc>
              <a:buFont typeface="Arial" panose="020B0604020202020204" pitchFamily="34" charset="0"/>
              <a:buChar char="•"/>
            </a:pPr>
            <a:r>
              <a:rPr lang="en-US" sz="2400" b="1" dirty="0">
                <a:solidFill>
                  <a:schemeClr val="bg1"/>
                </a:solidFill>
              </a:rPr>
              <a:t>Demo Section</a:t>
            </a:r>
            <a:r>
              <a:rPr lang="en-US" sz="2400" dirty="0">
                <a:solidFill>
                  <a:schemeClr val="bg1"/>
                </a:solidFill>
              </a:rPr>
              <a:t> – User gives input prompt → AI generates text/image</a:t>
            </a:r>
          </a:p>
          <a:p>
            <a:pPr marL="342900" indent="-342900">
              <a:lnSpc>
                <a:spcPct val="150000"/>
              </a:lnSpc>
              <a:buFont typeface="Arial" panose="020B0604020202020204" pitchFamily="34" charset="0"/>
              <a:buChar char="•"/>
            </a:pPr>
            <a:r>
              <a:rPr lang="en-US" sz="2400" b="1" dirty="0">
                <a:solidFill>
                  <a:schemeClr val="bg1"/>
                </a:solidFill>
              </a:rPr>
              <a:t>Comparison Panel</a:t>
            </a:r>
            <a:r>
              <a:rPr lang="en-US" sz="2400" dirty="0">
                <a:solidFill>
                  <a:schemeClr val="bg1"/>
                </a:solidFill>
              </a:rPr>
              <a:t> – AI vs Human-generated outputs</a:t>
            </a:r>
          </a:p>
          <a:p>
            <a:pPr marL="342900" indent="-342900">
              <a:lnSpc>
                <a:spcPct val="150000"/>
              </a:lnSpc>
              <a:buFont typeface="Arial" panose="020B0604020202020204" pitchFamily="34" charset="0"/>
              <a:buChar char="•"/>
            </a:pPr>
            <a:r>
              <a:rPr lang="en-US" sz="2400" b="1" dirty="0">
                <a:solidFill>
                  <a:schemeClr val="bg1"/>
                </a:solidFill>
              </a:rPr>
              <a:t>Use Case Section</a:t>
            </a:r>
            <a:r>
              <a:rPr lang="en-US" sz="2400" dirty="0">
                <a:solidFill>
                  <a:schemeClr val="bg1"/>
                </a:solidFill>
              </a:rPr>
              <a:t> – Real-world applications explained</a:t>
            </a:r>
          </a:p>
          <a:p>
            <a:pPr marL="342900" indent="-342900">
              <a:lnSpc>
                <a:spcPct val="150000"/>
              </a:lnSpc>
              <a:buFont typeface="Arial" panose="020B0604020202020204" pitchFamily="34" charset="0"/>
              <a:buChar char="•"/>
            </a:pPr>
            <a:r>
              <a:rPr lang="en-US" sz="2400" b="1" dirty="0">
                <a:solidFill>
                  <a:schemeClr val="bg1"/>
                </a:solidFill>
              </a:rPr>
              <a:t>About/Contact Section</a:t>
            </a:r>
            <a:r>
              <a:rPr lang="en-US" sz="2400" dirty="0">
                <a:solidFill>
                  <a:schemeClr val="bg1"/>
                </a:solidFill>
              </a:rPr>
              <a:t> – References &amp; contributors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4214</TotalTime>
  <Words>622</Words>
  <Application>Microsoft Office PowerPoint</Application>
  <PresentationFormat>Custom</PresentationFormat>
  <Paragraphs>79</Paragraphs>
  <Slides>17</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Inter</vt:lpstr>
      <vt:lpstr>Arial</vt:lpstr>
      <vt:lpstr>Arial Black</vt:lpstr>
      <vt:lpstr>Petrona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Deepakraj S</cp:lastModifiedBy>
  <cp:revision>9</cp:revision>
  <dcterms:created xsi:type="dcterms:W3CDTF">2025-08-24T16:06:19Z</dcterms:created>
  <dcterms:modified xsi:type="dcterms:W3CDTF">2025-09-05T12:35:55Z</dcterms:modified>
</cp:coreProperties>
</file>